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7" r:id="rId2"/>
    <p:sldId id="366" r:id="rId3"/>
    <p:sldId id="364" r:id="rId4"/>
    <p:sldId id="363" r:id="rId5"/>
    <p:sldId id="359" r:id="rId6"/>
    <p:sldId id="358" r:id="rId7"/>
    <p:sldId id="365" r:id="rId8"/>
    <p:sldId id="382" r:id="rId9"/>
    <p:sldId id="368" r:id="rId10"/>
    <p:sldId id="369" r:id="rId11"/>
    <p:sldId id="392" r:id="rId12"/>
    <p:sldId id="354" r:id="rId13"/>
    <p:sldId id="370" r:id="rId14"/>
    <p:sldId id="330" r:id="rId15"/>
    <p:sldId id="371" r:id="rId16"/>
    <p:sldId id="331" r:id="rId17"/>
    <p:sldId id="372" r:id="rId18"/>
    <p:sldId id="332" r:id="rId19"/>
    <p:sldId id="373" r:id="rId20"/>
    <p:sldId id="360" r:id="rId21"/>
    <p:sldId id="333" r:id="rId22"/>
    <p:sldId id="375" r:id="rId23"/>
    <p:sldId id="379" r:id="rId24"/>
    <p:sldId id="383" r:id="rId25"/>
    <p:sldId id="384" r:id="rId26"/>
    <p:sldId id="385" r:id="rId27"/>
    <p:sldId id="386" r:id="rId28"/>
    <p:sldId id="391" r:id="rId29"/>
    <p:sldId id="387" r:id="rId30"/>
    <p:sldId id="390" r:id="rId31"/>
    <p:sldId id="389" r:id="rId32"/>
    <p:sldId id="393" r:id="rId33"/>
    <p:sldId id="378" r:id="rId34"/>
    <p:sldId id="381" r:id="rId35"/>
    <p:sldId id="380" r:id="rId36"/>
    <p:sldId id="377" r:id="rId37"/>
    <p:sldId id="355" r:id="rId38"/>
    <p:sldId id="337" r:id="rId39"/>
    <p:sldId id="338" r:id="rId40"/>
    <p:sldId id="339" r:id="rId41"/>
    <p:sldId id="341" r:id="rId42"/>
    <p:sldId id="342" r:id="rId43"/>
    <p:sldId id="349" r:id="rId44"/>
    <p:sldId id="259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6600FF"/>
    <a:srgbClr val="00FF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F3896B-8FD2-4503-A6BC-0D1B4496A7C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AB648E-A3C5-41F4-BD80-6D38A661B0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Метод\Рабочий стол\0_4f748_80c3213f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3008" y="1142984"/>
            <a:ext cx="8000992" cy="455509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Муниципальное казенное дошкольное образовательное учреждение Новосибирского района Новосибирской области – детский сад комбинированного вида «Золотой ключик»</a:t>
            </a:r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«</a:t>
            </a:r>
            <a:r>
              <a:rPr lang="ru-RU" sz="3200" b="1" dirty="0">
                <a:solidFill>
                  <a:srgbClr val="7030A0"/>
                </a:solidFill>
                <a:latin typeface="Calibri"/>
                <a:ea typeface="Times New Roman"/>
                <a:cs typeface="Times New Roman"/>
              </a:rPr>
              <a:t>Организация работы с детьми старшего дошкольного возраста в рамках реализации программы «Уроки безопасности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  <a:ea typeface="Times New Roman"/>
                <a:cs typeface="Times New Roman"/>
              </a:rPr>
              <a:t>»»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Воспитатель: Глухова </a:t>
            </a:r>
          </a:p>
          <a:p>
            <a:pPr algn="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                             Елена Евгеньевна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Tm="71246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125113" cy="924475"/>
          </a:xfrm>
        </p:spPr>
        <p:txBody>
          <a:bodyPr/>
          <a:lstStyle/>
          <a:p>
            <a:pPr indent="449580" algn="ctr">
              <a:spcAft>
                <a:spcPts val="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Игровой метод.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b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*Словесный метод.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*Метод моделирования.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Метод упражнения.</a:t>
            </a:r>
            <a:b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*Практический метод.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9160"/>
            <a:ext cx="17192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6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125113" cy="924475"/>
          </a:xfrm>
        </p:spPr>
        <p:txBody>
          <a:bodyPr/>
          <a:lstStyle/>
          <a:p>
            <a:pPr indent="449580" algn="ctr">
              <a:spcAft>
                <a:spcPts val="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000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Зелибоба</a:t>
            </a:r>
            <a: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, Бусинка и Кубик!</a:t>
            </a:r>
            <a:b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</a:br>
            <a: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Нам без вас теперь прожить нельзя,</a:t>
            </a:r>
            <a:b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</a:br>
            <a: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 </a:t>
            </a:r>
            <a:r>
              <a:rPr lang="ru-RU" sz="20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Зелибоба</a:t>
            </a:r>
            <a: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, Бусинка и Кубик </a:t>
            </a:r>
            <a:b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</a:br>
            <a:r>
              <a:rPr lang="ru-RU" sz="2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+mj-cs"/>
              </a:rPr>
              <a:t>Это наши лучшие наши друзья!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IMG_1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4563"/>
            <a:ext cx="2857500" cy="42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IMG_12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04" y="1965402"/>
            <a:ext cx="338294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MG_12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14563"/>
            <a:ext cx="2609850" cy="428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3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44" y="285728"/>
            <a:ext cx="87154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«Витаминное лото»</a:t>
            </a:r>
          </a:p>
        </p:txBody>
      </p:sp>
      <p:pic>
        <p:nvPicPr>
          <p:cNvPr id="1026" name="Picture 2" descr="C:\Users\User\Desktop\ФОТО\Разговор о правльном питании Резаковы\IMG-20190212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47774"/>
            <a:ext cx="8858250" cy="50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56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864"/>
            <a:ext cx="9144024" cy="6858000"/>
          </a:xfrm>
          <a:prstGeom prst="rect">
            <a:avLst/>
          </a:prstGeom>
          <a:noFill/>
        </p:spPr>
      </p:pic>
      <p:pic>
        <p:nvPicPr>
          <p:cNvPr id="4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6264"/>
            <a:ext cx="9144024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ФОТО\Разговор о правльном питании Резаковы\IMG-20190211-WA0150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96424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13560"/>
      </p:ext>
    </p:extLst>
  </p:cSld>
  <p:clrMapOvr>
    <a:masterClrMapping/>
  </p:clrMapOvr>
  <p:transition advTm="3056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«Разрезные картинки»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7170" name="Picture 2" descr="C:\Users\User\Desktop\ФОТО\Разговор о правльном питании Резаковы\IMG-20190211-WA0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76313"/>
            <a:ext cx="8667750" cy="55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969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C:\Users\User\Desktop\ФОТО\Разговор о правльном питании Резаковы\IMG-20190211-WA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0" y="409439"/>
            <a:ext cx="819165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84476"/>
      </p:ext>
    </p:extLst>
  </p:cSld>
  <p:clrMapOvr>
    <a:masterClrMapping/>
  </p:clrMapOvr>
  <p:transition advTm="9969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95936" y="285728"/>
            <a:ext cx="48623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«Подбери продукты по цвету»</a:t>
            </a:r>
          </a:p>
        </p:txBody>
      </p:sp>
      <p:pic>
        <p:nvPicPr>
          <p:cNvPr id="9218" name="Picture 2" descr="C:\Users\User\Desktop\ФОТО\Разговор о правльном питании Резаковы\IMG-20190211-WA0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9000"/>
            <a:ext cx="320181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21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10242" name="Picture 2" descr="C:\Users\User\Desktop\ФОТО\Разговор о правльном питании Резаковы\IMG-20190211-WA0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39684"/>
      </p:ext>
    </p:extLst>
  </p:cSld>
  <p:clrMapOvr>
    <a:masterClrMapping/>
  </p:clrMapOvr>
  <p:transition advTm="1521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289679"/>
            <a:ext cx="4646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«Режим дня»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1266" name="Picture 2" descr="C:\Users\User\Desktop\ФОТО\Разговор о правльном питании Резаковы\IMG-20190211-WA0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0" y="116632"/>
            <a:ext cx="369048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982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C:\Users\User\Desktop\ФОТО\Разговор о правльном питании Резаковы\IMG-20190212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4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88961"/>
      </p:ext>
    </p:extLst>
  </p:cSld>
  <p:clrMapOvr>
    <a:masterClrMapping/>
  </p:clrMapOvr>
  <p:transition advTm="10982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  <a:cs typeface="Times New Roman"/>
              </a:rPr>
            </a:b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  <a:r>
              <a:rPr lang="ru-RU" sz="3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3600" dirty="0">
                <a:latin typeface="Calibri"/>
                <a:ea typeface="Times New Roman"/>
                <a:cs typeface="Times New Roman"/>
              </a:rPr>
            </a:br>
            <a:r>
              <a:rPr lang="ru-RU" sz="3600" dirty="0"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                    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          (</a:t>
            </a:r>
            <a:r>
              <a:rPr lang="ru-RU" sz="3600" dirty="0" err="1">
                <a:latin typeface="Times New Roman"/>
                <a:ea typeface="Times New Roman"/>
                <a:cs typeface="Times New Roman"/>
              </a:rPr>
              <a:t>В.А.Сухомлинский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.)</a:t>
            </a:r>
            <a:r>
              <a:rPr lang="ru-RU" sz="3600" dirty="0">
                <a:latin typeface="Calibri"/>
                <a:ea typeface="Times New Roman"/>
                <a:cs typeface="Times New Roman"/>
              </a:rPr>
              <a:t/>
            </a:r>
            <a:br>
              <a:rPr lang="ru-RU" sz="3600" dirty="0">
                <a:latin typeface="Calibri"/>
                <a:ea typeface="Times New Roman"/>
                <a:cs typeface="Times New Roman"/>
              </a:rPr>
            </a:br>
            <a:endParaRPr lang="ru-RU" sz="3600" dirty="0"/>
          </a:p>
        </p:txBody>
      </p:sp>
      <p:pic>
        <p:nvPicPr>
          <p:cNvPr id="1026" name="Picture 2" descr="C:\Users\User\Desktop\ГОЛОВОЛОМКИ\игры\по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72085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«Вредно - полезно»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12898"/>
            <a:ext cx="8351837" cy="567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0717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652120" y="285728"/>
            <a:ext cx="3206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«Любимые овощи и фрукты»</a:t>
            </a:r>
          </a:p>
        </p:txBody>
      </p:sp>
      <p:pic>
        <p:nvPicPr>
          <p:cNvPr id="4098" name="Picture 2" descr="C:\Users\User\Desktop\ФОТО\Разговор о правльном питании Резаковы\IMG-20190212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688"/>
            <a:ext cx="5150365" cy="62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13314" name="Picture 2" descr="C:\Users\User\Desktop\ФОТО\Разговор о правльном питании Резаковы\IMG-20190211-WA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280920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43202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289679"/>
            <a:ext cx="2486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«Мы играем в домино, как нам нравится оно.»</a:t>
            </a:r>
            <a:endParaRPr lang="ru-RU" sz="3200" b="1" dirty="0">
              <a:ln w="10541" cmpd="sng">
                <a:solidFill>
                  <a:srgbClr val="C1EC76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Desktop\ФОТО\Разговор о правльном питании Резаковы\IMG-20190212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4664"/>
            <a:ext cx="5592000" cy="61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86546"/>
      </p:ext>
    </p:extLst>
  </p:cSld>
  <p:clrMapOvr>
    <a:masterClrMapping/>
  </p:clrMapOvr>
  <p:transition advTm="7628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85728"/>
            <a:ext cx="8534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«Волшебный </a:t>
            </a:r>
            <a:r>
              <a:rPr lang="ru-RU" sz="3600" b="1" dirty="0" err="1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экранчик</a:t>
            </a:r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6146" name="Picture 2" descr="C:\Users\User\Desktop\ФОТО\Разговор о правльном питании Резаковы\IMG-20190212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864096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65042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pic>
        <p:nvPicPr>
          <p:cNvPr id="7170" name="Picture 2" descr="C:\Users\User\Desktop\ФОТО\Разговор о правльном питании Резаковы\IMG-20190212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000"/>
            <a:ext cx="842493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31677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«Дары природы»</a:t>
            </a:r>
            <a:endParaRPr lang="ru-RU" sz="2800" b="1" dirty="0">
              <a:ln w="10541" cmpd="sng">
                <a:solidFill>
                  <a:srgbClr val="C1EC76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6" name="Picture 16" descr="IMG_64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43000"/>
            <a:ext cx="21431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IMG_64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43000"/>
            <a:ext cx="3214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IMG_64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43000"/>
            <a:ext cx="3000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IMG_64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071938"/>
            <a:ext cx="221456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IMG_64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047240"/>
            <a:ext cx="321468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IMG_64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1938"/>
            <a:ext cx="2963896" cy="247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310458"/>
      </p:ext>
    </p:extLst>
  </p:cSld>
  <p:clrMapOvr>
    <a:masterClrMapping/>
  </p:clrMapOvr>
  <p:transition advTm="15382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2" descr="C:\Users\Жанна\Desktop\питание\IMG_0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88297"/>
      </p:ext>
    </p:extLst>
  </p:cSld>
  <p:clrMapOvr>
    <a:masterClrMapping/>
  </p:clrMapOvr>
  <p:transition advTm="7628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85728"/>
            <a:ext cx="85347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«Думаем, решаем, рассуждаем и продукты выбираем»</a:t>
            </a:r>
          </a:p>
        </p:txBody>
      </p:sp>
      <p:pic>
        <p:nvPicPr>
          <p:cNvPr id="5" name="Picture 2" descr="C:\Users\Жанна\Desktop\питание\IMG_0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12" y="2132856"/>
            <a:ext cx="6426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03254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85728"/>
            <a:ext cx="8534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«Волшебный </a:t>
            </a:r>
            <a:r>
              <a:rPr lang="ru-RU" sz="3600" b="1" dirty="0" err="1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экранчик</a:t>
            </a:r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6" name="Picture 2" descr="C:\Users\Золотой ключик\Desktop\мой сайт\Разговор о правильном питании\IMG_4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323799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915" y="678842"/>
            <a:ext cx="7125113" cy="3038190"/>
          </a:xfrm>
        </p:spPr>
        <p:txBody>
          <a:bodyPr/>
          <a:lstStyle/>
          <a:p>
            <a:pPr algn="ctr"/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sz="4800" b="1" dirty="0" smtClean="0">
                <a:latin typeface="Calibri"/>
                <a:ea typeface="Times New Roman"/>
                <a:cs typeface="Times New Roman"/>
              </a:rPr>
              <a:t>Приоритетная образовательная область – «Социально – коммуникативное развитие»</a:t>
            </a:r>
            <a:br>
              <a:rPr lang="ru-RU" sz="4800" b="1" dirty="0" smtClean="0">
                <a:latin typeface="Calibri"/>
                <a:ea typeface="Times New Roman"/>
                <a:cs typeface="Times New Roman"/>
              </a:rPr>
            </a:br>
            <a:r>
              <a:rPr lang="ru-RU" sz="48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sz="4800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ГОЛОВОЛОМКИ\игры\по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72085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85728"/>
            <a:ext cx="8534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«Волшебный </a:t>
            </a:r>
            <a:r>
              <a:rPr lang="ru-RU" sz="3600" b="1" dirty="0" err="1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экранчик</a:t>
            </a:r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Picture 2" descr="C:\Users\Золотой ключик\Desktop\мой сайт\Разговор о правильном питании\IMG_4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61696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85728"/>
            <a:ext cx="85347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«Волшебный </a:t>
            </a:r>
            <a:r>
              <a:rPr lang="ru-RU" sz="3600" b="1" dirty="0" err="1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экранчик</a:t>
            </a:r>
            <a:r>
              <a:rPr lang="ru-RU" sz="36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4" name="Picture 2" descr="C:\Users\Золотой ключик\Desktop\мой сайт\Разговор о правильном питании\IMG_4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93147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«Огород на окне»</a:t>
            </a:r>
            <a:endParaRPr lang="ru-RU" sz="2800" b="1" dirty="0">
              <a:ln w="10541" cmpd="sng">
                <a:solidFill>
                  <a:srgbClr val="C1EC76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2291" name="Picture 3" descr="C:\Users\User\Desktop\ФОТО\огород\SS10460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79031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ФОТО\огород\SS10460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6" y="980728"/>
            <a:ext cx="623439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0896"/>
      </p:ext>
    </p:extLst>
  </p:cSld>
  <p:clrMapOvr>
    <a:masterClrMapping/>
  </p:clrMapOvr>
  <p:transition advTm="15382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«Урожай у нас хорош»</a:t>
            </a:r>
            <a:endParaRPr lang="ru-RU" sz="2800" b="1" dirty="0">
              <a:ln w="10541" cmpd="sng">
                <a:solidFill>
                  <a:srgbClr val="C1EC76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4338" name="Picture 2" descr="C:\Users\User\Desktop\ФОТО\Разговор о правльном питании Резаковы\IMG_3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9" y="968703"/>
            <a:ext cx="8786842" cy="562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88251"/>
      </p:ext>
    </p:extLst>
  </p:cSld>
  <p:clrMapOvr>
    <a:masterClrMapping/>
  </p:clrMapOvr>
  <p:transition advTm="15382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482" name="Picture 2" descr="C:\Users\User\Desktop\ФОТО\Разговор о правльном питании Резаковы\IMG_3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ФОТО\Разговор о правльном питании Резаковы\IMG_3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79997"/>
      </p:ext>
    </p:extLst>
  </p:cSld>
  <p:clrMapOvr>
    <a:masterClrMapping/>
  </p:clrMapOvr>
  <p:transition advTm="7628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29888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506" name="Picture 2" descr="C:\Users\User\Desktop\ФОТО\Разговор о правльном питании Резаковы\IMG_3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ФОТО\Разговор о правльном питании Резаковы\IMG_3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3287" y="-6148064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ФОТО\Разговор о правльном питании Резаковы\IMG_3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27" y="323156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79997"/>
      </p:ext>
    </p:extLst>
  </p:cSld>
  <p:clrMapOvr>
    <a:masterClrMapping/>
  </p:clrMapOvr>
  <p:transition advTm="7628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44" y="285728"/>
            <a:ext cx="87154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«Вкусные рецепты»</a:t>
            </a:r>
          </a:p>
        </p:txBody>
      </p:sp>
      <p:pic>
        <p:nvPicPr>
          <p:cNvPr id="4" name="Picture 2" descr="D:\материал на воспитателя года\фото работа\SS102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5004" y="747393"/>
            <a:ext cx="3840000" cy="2857520"/>
          </a:xfrm>
          <a:prstGeom prst="rect">
            <a:avLst/>
          </a:prstGeom>
          <a:noFill/>
        </p:spPr>
      </p:pic>
      <p:pic>
        <p:nvPicPr>
          <p:cNvPr id="5" name="Picture 3" descr="D:\материал на воспитателя года\фото работа\SS102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66240"/>
            <a:ext cx="3840000" cy="2880000"/>
          </a:xfrm>
          <a:prstGeom prst="rect">
            <a:avLst/>
          </a:prstGeom>
          <a:noFill/>
        </p:spPr>
      </p:pic>
      <p:pic>
        <p:nvPicPr>
          <p:cNvPr id="6" name="Picture 4" descr="D:\материал на воспитателя года\фото работа\SS102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66240"/>
            <a:ext cx="384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905701"/>
      </p:ext>
    </p:extLst>
  </p:cSld>
  <p:clrMapOvr>
    <a:masterClrMapping/>
  </p:clrMapOvr>
  <p:transition advTm="10187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44" y="285728"/>
            <a:ext cx="87154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Детское творчество «Разговор о правильном питании»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5362" name="Picture 2" descr="C:\Users\User\Desktop\ФОТО\Разговор о правльном питании Резаковы\IMG_3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6725"/>
            <a:ext cx="8208911" cy="55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412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734"/>
            <a:ext cx="9144024" cy="6858000"/>
          </a:xfrm>
          <a:prstGeom prst="rect">
            <a:avLst/>
          </a:prstGeom>
          <a:noFill/>
        </p:spPr>
      </p:pic>
      <p:pic>
        <p:nvPicPr>
          <p:cNvPr id="16386" name="Picture 2" descr="C:\Users\User\Desktop\ФОТО\Разговор о правльном питании Резаковы\IMG_3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8" y="507983"/>
            <a:ext cx="408556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ФОТО\Разговор о правльном питании Резаковы\IMG_3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93" y="524266"/>
            <a:ext cx="399553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725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410" name="Picture 2" descr="C:\Users\User\Desktop\ФОТО\Разговор о правльном питании Резаковы\IMG_3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51289"/>
            <a:ext cx="398544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\Разговор о правльном питании Резаковы\IMG_3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4" y="589339"/>
            <a:ext cx="400218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467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dirty="0">
                <a:latin typeface="Calibri"/>
                <a:ea typeface="Times New Roman"/>
                <a:cs typeface="Times New Roman"/>
              </a:rPr>
              <a:t/>
            </a:r>
            <a:br>
              <a:rPr lang="ru-RU" dirty="0"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Calibri"/>
                <a:ea typeface="Times New Roman"/>
                <a:cs typeface="Times New Roman"/>
              </a:rPr>
            </a:b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 </a:t>
            </a:r>
            <a: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социальный заказ на поиск путей сохранения и развития нации, ее здоровья… должен быть адресован педагогической общественности… работникам детских дошкольных учреждений</a:t>
            </a: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…», т.к. «именно образовательная среда формирует здоровье или не здоровье человека».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ГОЛОВОЛОМКИ\игры\по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934137"/>
            <a:ext cx="172085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2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pic>
        <p:nvPicPr>
          <p:cNvPr id="18434" name="Picture 2" descr="C:\Users\User\Desktop\ФОТО\Разговор о правльном питании Резаковы\IMG_3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733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16" y="-23446"/>
            <a:ext cx="914402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9256" y="1142984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19458" name="Picture 2" descr="C:\Users\User\Desktop\ФОТО\Разговор о правльном питании Резаковы\IMG_3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5707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ФОТО\Разговор о правльном питании Резаковы\IMG_3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537269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92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89679"/>
            <a:ext cx="8319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«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А родители у нас! Молодцы и просто класс!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7" name="Picture 3" descr="D:\материал на воспитателя года\фото работа\file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9000"/>
            <a:ext cx="4800000" cy="3600000"/>
          </a:xfrm>
          <a:prstGeom prst="rect">
            <a:avLst/>
          </a:prstGeom>
          <a:noFill/>
        </p:spPr>
      </p:pic>
      <p:pic>
        <p:nvPicPr>
          <p:cNvPr id="8" name="Picture 5" descr="D:\материал на воспитателя года\фото работа\file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364428"/>
            <a:ext cx="3240000" cy="4320000"/>
          </a:xfrm>
          <a:prstGeom prst="rect">
            <a:avLst/>
          </a:prstGeom>
          <a:noFill/>
        </p:spPr>
      </p:pic>
    </p:spTree>
  </p:cSld>
  <p:clrMapOvr>
    <a:masterClrMapping/>
  </p:clrMapOvr>
  <p:transition advTm="9875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44" y="285728"/>
            <a:ext cx="87154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Участники регионального конкурса «Разговор о правильном питании» в конкурсе семейной фотографии «Накрываем стол для любимого героя»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22530" name="Picture 2" descr="C:\Users\User\Desktop\ФОТО\Разговор о правльном питании Резаковы\IMG_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49" y="1628800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537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0" y="2898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57167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</a:t>
            </a:r>
            <a:r>
              <a:rPr lang="ru-RU" sz="2800" dirty="0">
                <a:latin typeface="Calibri"/>
              </a:rPr>
              <a:t>Чтоб здоровье раздобыть,</a:t>
            </a:r>
            <a:br>
              <a:rPr lang="ru-RU" sz="2800" dirty="0">
                <a:latin typeface="Calibri"/>
              </a:rPr>
            </a:br>
            <a:r>
              <a:rPr lang="ru-RU" sz="2800" dirty="0">
                <a:latin typeface="Calibri"/>
              </a:rPr>
              <a:t>Не надо далеко ходить.</a:t>
            </a:r>
            <a:br>
              <a:rPr lang="ru-RU" sz="2800" dirty="0">
                <a:latin typeface="Calibri"/>
              </a:rPr>
            </a:br>
            <a:r>
              <a:rPr lang="ru-RU" sz="2800" dirty="0">
                <a:latin typeface="Calibri"/>
              </a:rPr>
              <a:t>Нужно </a:t>
            </a:r>
            <a:r>
              <a:rPr lang="ru-RU" sz="2800" dirty="0" smtClean="0">
                <a:latin typeface="Calibri"/>
              </a:rPr>
              <a:t>правильно питаться,</a:t>
            </a:r>
            <a:r>
              <a:rPr lang="ru-RU" sz="2800" dirty="0">
                <a:latin typeface="Calibri"/>
              </a:rPr>
              <a:t/>
            </a:r>
            <a:br>
              <a:rPr lang="ru-RU" sz="2800" dirty="0">
                <a:latin typeface="Calibri"/>
              </a:rPr>
            </a:br>
            <a:r>
              <a:rPr lang="ru-RU" sz="2800" dirty="0">
                <a:latin typeface="Calibri"/>
              </a:rPr>
              <a:t>И всё будет </a:t>
            </a:r>
            <a:r>
              <a:rPr lang="ru-RU" sz="2800" dirty="0" smtClean="0">
                <a:latin typeface="Calibri"/>
              </a:rPr>
              <a:t>получаться!!!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3554" name="Picture 2" descr="C:\Users\User\Desktop\ФОТО\Разговор о правльном питании Резаковы\IMG_3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924944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732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Documents and Settings\Метод\Рабочий стол\6d489e74d0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842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1428736"/>
            <a:ext cx="821537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6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Tm="6911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Метод\Рабочий стол\daf1a400e049641bf209a19aa7d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 b="8308"/>
          <a:stretch>
            <a:fillRect/>
          </a:stretch>
        </p:blipFill>
        <p:spPr bwMode="auto">
          <a:xfrm>
            <a:off x="32157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423204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9679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Цель: 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формирование осознанного отношения к собственному здоровью.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098" name="Picture 2" descr="C:\Users\User\Desktop\ГОЛОВОЛОМКИ\игры\по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20690"/>
            <a:ext cx="172085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9422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Метод\Рабочий стол\V4QyrY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2844" y="285728"/>
            <a:ext cx="87154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«Уроки безопасности»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14942" y="857232"/>
            <a:ext cx="378621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Ребёнок и природа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143504" y="4714884"/>
            <a:ext cx="378621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Ребёнок и правила дорожного движения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643174" y="2786058"/>
            <a:ext cx="378621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Ребёнок и интернет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42844" y="928670"/>
            <a:ext cx="378621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Ребёнок и противопожарная безопасность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95536" y="4797152"/>
            <a:ext cx="378621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Ребёнок и его здоровье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(Разговор о правильном питании)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9577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125113" cy="924475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b="1" dirty="0" smtClean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>Задачи</a:t>
            </a:r>
            <a: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>:</a:t>
            </a:r>
            <a:br>
              <a:rPr lang="ru-RU" sz="2400" b="1" dirty="0">
                <a:ln w="10541" cmpd="sng">
                  <a:solidFill>
                    <a:srgbClr val="C1EC7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400" dirty="0" smtClean="0">
                <a:solidFill>
                  <a:srgbClr val="BEEA73">
                    <a:lumMod val="10000"/>
                  </a:srgbClr>
                </a:solidFill>
                <a:ea typeface="+mn-ea"/>
                <a:cs typeface="+mn-cs"/>
              </a:rPr>
              <a:t>*</a:t>
            </a: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Углубить знания о том, что здоровье  - главная ценность человеческой </a:t>
            </a:r>
            <a:r>
              <a:rPr lang="ru-RU" sz="2400" dirty="0" smtClean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жизни</a:t>
            </a: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ru-RU" sz="2400" spc="25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Сформировать у детей элементарные представле­</a:t>
            </a:r>
            <a:r>
              <a:rPr lang="ru-RU" sz="2400" spc="15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ния о человеческом организме.</a:t>
            </a: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 Формировать знания о здоровом питании.</a:t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*Воспитывать любовь, уважение, дисциплинированность, желание помочь в трудную минуту.</a:t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*Развивать память, мышление, воображение, ориентировку в пространстве, мелкую моторику и словарный запас детей.</a:t>
            </a:r>
            <a:br>
              <a:rPr lang="ru-RU" sz="2400" dirty="0">
                <a:solidFill>
                  <a:srgbClr val="BEEA73">
                    <a:lumMod val="1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2" name="Picture 2" descr="C:\Users\User\Desktop\ГОЛОВОЛОМКИ\игры\по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987925"/>
            <a:ext cx="172085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Срок реализации – 2 года.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Возраст детей – 5-6 лет.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Время проведения – вторая половина дня.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Место проведения – группа, музыкальный зал.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Формы организации – игры и игровые упражнения.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97152"/>
            <a:ext cx="17192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27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49580" algn="ctr">
              <a:spcAft>
                <a:spcPts val="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Научность.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Реалистичность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доступность. *Ценностное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отношение к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жизни.</a:t>
            </a:r>
            <a:b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*Деловитость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занимательность.</a:t>
            </a:r>
            <a: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Личностно ориентированная. *Развивающее обучение.</a:t>
            </a:r>
            <a: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Исследовательское познание.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" y="5085184"/>
            <a:ext cx="17192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4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836</TotalTime>
  <Words>213</Words>
  <Application>Microsoft Office PowerPoint</Application>
  <PresentationFormat>Экран (4:3)</PresentationFormat>
  <Paragraphs>43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Spring</vt:lpstr>
      <vt:lpstr>Презентация PowerPoint</vt:lpstr>
      <vt:lpstr>      «От жизнерадостности, бодрости детей зависит их духовная жизнь, мировоззрение, умственное развитие, прочность знаний, вера в свои силы».                                                                                                                    (В.А.Сухомлинский.) </vt:lpstr>
      <vt:lpstr>       Приоритетная образовательная область – «Социально – коммуникативное развитие»    </vt:lpstr>
      <vt:lpstr>        « социальный заказ на поиск путей сохранения и развития нации, ее здоровья… должен быть адресован педагогической общественности… работникам детских дошкольных учреждений…», т.к. «именно образовательная среда формирует здоровье или не здоровье человека». </vt:lpstr>
      <vt:lpstr>Презентация PowerPoint</vt:lpstr>
      <vt:lpstr>Презентация PowerPoint</vt:lpstr>
      <vt:lpstr>              Задачи: *Углубить знания о том, что здоровье  - главная ценность человеческой жизни.  * Сформировать у детей элементарные представле­ния о человеческом организме.  * Формировать знания о здоровом питании.  *Воспитывать любовь, уважение, дисциплинированность, желание помочь в трудную минуту.  *Развивать память, мышление, воображение, ориентировку в пространстве, мелкую моторику и словарный запас детей. </vt:lpstr>
      <vt:lpstr>           Срок реализации – 2 года. Возраст детей – 5-6 лет. Время проведения – вторая половина дня. Место проведения – группа, музыкальный зал. Формы организации – игры и игровые упражнения.  </vt:lpstr>
      <vt:lpstr>        Принципы *Научность. *Реалистичность и доступность. *Ценностное отношение к жизни.   *Деловитость и занимательность. *Личностно ориентированная. *Развивающее обучение. *Исследовательское познание.</vt:lpstr>
      <vt:lpstr>      Методы  *Игровой метод.   *Словесный метод.  *Метод моделирования.   *Метод упражнения. *Практический метод.   </vt:lpstr>
      <vt:lpstr>  Зелибоба, Бусинка и Кубик! Нам без вас теперь прожить нельзя,  Зелибоба, Бусинка и Кубик  Это наши лучшие наши друзья! 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МЭЦ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</dc:creator>
  <cp:lastModifiedBy>Пользователь</cp:lastModifiedBy>
  <cp:revision>99</cp:revision>
  <dcterms:created xsi:type="dcterms:W3CDTF">2012-03-13T13:18:35Z</dcterms:created>
  <dcterms:modified xsi:type="dcterms:W3CDTF">2019-02-13T08:48:01Z</dcterms:modified>
</cp:coreProperties>
</file>